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66" r:id="rId2"/>
    <p:sldId id="367" r:id="rId3"/>
    <p:sldId id="333" r:id="rId4"/>
    <p:sldId id="382" r:id="rId5"/>
    <p:sldId id="335" r:id="rId6"/>
    <p:sldId id="336" r:id="rId7"/>
    <p:sldId id="337" r:id="rId8"/>
    <p:sldId id="338" r:id="rId9"/>
    <p:sldId id="339" r:id="rId10"/>
    <p:sldId id="340" r:id="rId11"/>
    <p:sldId id="341" r:id="rId12"/>
    <p:sldId id="342" r:id="rId13"/>
    <p:sldId id="343" r:id="rId14"/>
    <p:sldId id="344" r:id="rId15"/>
    <p:sldId id="345" r:id="rId16"/>
    <p:sldId id="346" r:id="rId17"/>
    <p:sldId id="380" r:id="rId18"/>
    <p:sldId id="378" r:id="rId19"/>
    <p:sldId id="375" r:id="rId20"/>
    <p:sldId id="349" r:id="rId21"/>
    <p:sldId id="350" r:id="rId22"/>
    <p:sldId id="351" r:id="rId23"/>
    <p:sldId id="376" r:id="rId24"/>
    <p:sldId id="377" r:id="rId25"/>
    <p:sldId id="383" r:id="rId26"/>
    <p:sldId id="356" r:id="rId27"/>
    <p:sldId id="361" r:id="rId28"/>
    <p:sldId id="353" r:id="rId29"/>
    <p:sldId id="357" r:id="rId30"/>
    <p:sldId id="358" r:id="rId31"/>
    <p:sldId id="359" r:id="rId32"/>
    <p:sldId id="360" r:id="rId33"/>
    <p:sldId id="362" r:id="rId34"/>
    <p:sldId id="363" r:id="rId35"/>
    <p:sldId id="364" r:id="rId36"/>
    <p:sldId id="365" r:id="rId37"/>
    <p:sldId id="314" r:id="rId38"/>
    <p:sldId id="369" r:id="rId39"/>
    <p:sldId id="371" r:id="rId40"/>
    <p:sldId id="381" r:id="rId41"/>
    <p:sldId id="315" r:id="rId42"/>
    <p:sldId id="370" r:id="rId43"/>
    <p:sldId id="372" r:id="rId44"/>
    <p:sldId id="267" r:id="rId45"/>
    <p:sldId id="317" r:id="rId46"/>
    <p:sldId id="318" r:id="rId47"/>
    <p:sldId id="269" r:id="rId48"/>
    <p:sldId id="321" r:id="rId49"/>
    <p:sldId id="270" r:id="rId50"/>
    <p:sldId id="319" r:id="rId51"/>
    <p:sldId id="320" r:id="rId52"/>
    <p:sldId id="322" r:id="rId53"/>
    <p:sldId id="324" r:id="rId54"/>
    <p:sldId id="323" r:id="rId55"/>
    <p:sldId id="325" r:id="rId56"/>
    <p:sldId id="326" r:id="rId57"/>
    <p:sldId id="327" r:id="rId58"/>
    <p:sldId id="271" r:id="rId59"/>
    <p:sldId id="305" r:id="rId60"/>
    <p:sldId id="328" r:id="rId61"/>
    <p:sldId id="329" r:id="rId62"/>
    <p:sldId id="330"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18BC8"/>
    <a:srgbClr val="9DB1DF"/>
    <a:srgbClr val="ED2E00"/>
    <a:srgbClr val="EC5F56"/>
    <a:srgbClr val="EC5D00"/>
    <a:srgbClr val="C05D57"/>
    <a:srgbClr val="EC5D57"/>
    <a:srgbClr val="EDBB00"/>
    <a:srgbClr val="E86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p:scale>
          <a:sx n="125" d="100"/>
          <a:sy n="125" d="100"/>
        </p:scale>
        <p:origin x="210" y="-52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9.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gif"/></Relationships>
</file>

<file path=ppt/slides/_rels/slide2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2.jp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145/2461912.2461984" TargetMode="External"/><Relationship Id="rId1" Type="http://schemas.openxmlformats.org/officeDocument/2006/relationships/slideLayout" Target="../slideLayouts/slideLayout2.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016/j.jvcir.2007.01.00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046F9-6876-D746-A1AD-2C8C8BF84784}"/>
              </a:ext>
            </a:extLst>
          </p:cNvPr>
          <p:cNvSpPr>
            <a:spLocks noGrp="1"/>
          </p:cNvSpPr>
          <p:nvPr>
            <p:ph type="ctrTitle"/>
          </p:nvPr>
        </p:nvSpPr>
        <p:spPr>
          <a:xfrm>
            <a:off x="1524000" y="1041400"/>
            <a:ext cx="9144000" cy="2387600"/>
          </a:xfrm>
        </p:spPr>
        <p:txBody>
          <a:bodyPr/>
          <a:lstStyle/>
          <a:p>
            <a:r>
              <a:rPr kumimoji="1" lang="zh-CN" altLang="en-US" dirty="0"/>
              <a:t>效果动图</a:t>
            </a:r>
          </a:p>
        </p:txBody>
      </p:sp>
      <p:sp>
        <p:nvSpPr>
          <p:cNvPr id="3" name="副标题 2">
            <a:extLst>
              <a:ext uri="{FF2B5EF4-FFF2-40B4-BE49-F238E27FC236}">
                <a16:creationId xmlns:a16="http://schemas.microsoft.com/office/drawing/2014/main" id="{5EEF28EC-0653-3C44-89E4-ED020D980C4E}"/>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910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Navier-Stokes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3"/>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EDBB00"/>
                            </a:solidFill>
                            <a:latin typeface="Cambria Math" panose="02040503050406030204" pitchFamily="18" charset="0"/>
                          </a:rPr>
                        </m:ctrlPr>
                      </m:accPr>
                      <m:e>
                        <m:r>
                          <a:rPr lang="en-US" altLang="zh-CN" sz="2000" i="1">
                            <a:solidFill>
                              <a:srgbClr val="EDBB0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m:t>
                    </m:r>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0</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𝐵</m:t>
                        </m:r>
                      </m:sub>
                    </m:sSub>
                  </m:oMath>
                </a14:m>
                <a:r>
                  <a:rPr lang="en-US" altLang="zh-CN" dirty="0">
                    <a:solidFill>
                      <a:schemeClr val="accent4"/>
                    </a:solidFill>
                  </a:rPr>
                  <a:t>= </a:t>
                </a:r>
                <a14:m>
                  <m:oMath xmlns:m="http://schemas.openxmlformats.org/officeDocument/2006/math">
                    <m:sSub>
                      <m:sSubPr>
                        <m:ctrlPr>
                          <a:rPr lang="en-US" altLang="zh-CN" i="1">
                            <a:solidFill>
                              <a:schemeClr val="accent4"/>
                            </a:solidFill>
                            <a:latin typeface="Cambria Math" panose="02040503050406030204" pitchFamily="18" charset="0"/>
                          </a:rPr>
                        </m:ctrlPr>
                      </m:sSubPr>
                      <m:e>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𝑢</m:t>
                            </m:r>
                          </m:e>
                        </m:acc>
                      </m:e>
                      <m:sub>
                        <m:r>
                          <a:rPr lang="en-US" altLang="zh-CN" i="1">
                            <a:solidFill>
                              <a:schemeClr val="accent4"/>
                            </a:solidFill>
                            <a:latin typeface="Cambria Math" panose="02040503050406030204" pitchFamily="18" charset="0"/>
                          </a:rPr>
                          <m:t>𝐴</m:t>
                        </m:r>
                      </m:sub>
                    </m:sSub>
                  </m:oMath>
                </a14:m>
                <a:r>
                  <a:rPr lang="en-US" altLang="zh-CN" dirty="0">
                    <a:solidFill>
                      <a:schemeClr val="accent4"/>
                    </a:solidFill>
                  </a:rPr>
                  <a:t>+</a:t>
                </a:r>
                <a:r>
                  <a:rPr lang="zh-CN" altLang="en-US" dirty="0">
                    <a:solidFill>
                      <a:schemeClr val="accent4"/>
                    </a:solidFill>
                  </a:rPr>
                  <a:t> </a:t>
                </a:r>
                <a14:m>
                  <m:oMath xmlns:m="http://schemas.openxmlformats.org/officeDocument/2006/math">
                    <m:r>
                      <a:rPr lang="zh-CN" altLang="en-US" i="1">
                        <a:solidFill>
                          <a:schemeClr val="accent4"/>
                        </a:solidFill>
                        <a:latin typeface="Cambria Math" panose="02040503050406030204" pitchFamily="18" charset="0"/>
                      </a:rPr>
                      <m:t>∆</m:t>
                    </m:r>
                    <m:r>
                      <a:rPr lang="en-US" altLang="zh-CN" i="1">
                        <a:solidFill>
                          <a:schemeClr val="accent4"/>
                        </a:solidFill>
                        <a:latin typeface="Cambria Math" panose="02040503050406030204" pitchFamily="18" charset="0"/>
                      </a:rPr>
                      <m:t>𝑡</m:t>
                    </m:r>
                    <m:acc>
                      <m:accPr>
                        <m:chr m:val="⃗"/>
                        <m:ctrlPr>
                          <a:rPr lang="en-US" altLang="zh-CN" i="1">
                            <a:solidFill>
                              <a:schemeClr val="accent4"/>
                            </a:solidFill>
                            <a:latin typeface="Cambria Math" panose="02040503050406030204" pitchFamily="18" charset="0"/>
                          </a:rPr>
                        </m:ctrlPr>
                      </m:accPr>
                      <m:e>
                        <m:r>
                          <a:rPr lang="en-US" altLang="zh-CN" i="1">
                            <a:solidFill>
                              <a:schemeClr val="accent4"/>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solidFill>
                                <a:srgbClr val="EDBB00"/>
                              </a:solidFill>
                              <a:latin typeface="Cambria Math" panose="02040503050406030204" pitchFamily="18" charset="0"/>
                            </a:rPr>
                          </m:ctrlPr>
                        </m:accPr>
                        <m:e>
                          <m:r>
                            <a:rPr lang="en-US" altLang="zh-CN" sz="2400" i="1">
                              <a:solidFill>
                                <a:srgbClr val="EDBB00"/>
                              </a:solidFill>
                              <a:latin typeface="Cambria Math" panose="02040503050406030204" pitchFamily="18" charset="0"/>
                            </a:rPr>
                            <m:t>𝑔</m:t>
                          </m:r>
                        </m:e>
                      </m:acc>
                    </m:oMath>
                  </a14:m>
                  <a:r>
                    <a:rPr lang="en-US" altLang="zh-CN" sz="2400" dirty="0"/>
                    <a:t> </a:t>
                  </a:r>
                  <a:r>
                    <a:rPr lang="en-US" altLang="zh-CN" sz="2400" dirty="0">
                      <a:solidFill>
                        <a:schemeClr val="accent4"/>
                      </a:solidFill>
                    </a:rPr>
                    <a:t>(</a:t>
                  </a:r>
                  <a:r>
                    <a:rPr lang="zh-CN" altLang="en-US" sz="2400" dirty="0">
                      <a:solidFill>
                        <a:schemeClr val="accent4"/>
                      </a:solidFill>
                    </a:rPr>
                    <a:t>体积力</a:t>
                  </a:r>
                  <a:r>
                    <a:rPr lang="en-US" altLang="zh-CN" sz="2400" dirty="0">
                      <a:solidFill>
                        <a:schemeClr val="accent4"/>
                      </a:solidFill>
                    </a:rPr>
                    <a:t>)</a:t>
                  </a:r>
                  <a:endParaRPr lang="en-US" altLang="zh-CN" sz="2400" i="1" dirty="0">
                    <a:solidFill>
                      <a:schemeClr val="accent4"/>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m:t>
                              </m:r>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0</m:t>
                          </m:r>
                        </m:e>
                      </m:box>
                    </m:oMath>
                  </m:oMathPara>
                </a14:m>
                <a:endParaRPr lang="zh-CN" altLang="en-US" dirty="0"/>
              </a:p>
            </p:txBody>
          </p:sp>
        </mc:Choice>
        <mc:Fallback>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m:t>
                    </m:r>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𝑜𝑡</m:t>
                            </m:r>
                            <m:r>
                              <a:rPr lang="en-US" altLang="zh-CN" b="0" i="1" smtClean="0">
                                <a:latin typeface="Cambria Math" panose="02040503050406030204" pitchFamily="18" charset="0"/>
                              </a:rPr>
                              <m:t>h</m:t>
                            </m:r>
                            <m:r>
                              <a:rPr lang="en-US" altLang="zh-CN" b="0" i="1" smtClean="0">
                                <a:latin typeface="Cambria Math" panose="02040503050406030204" pitchFamily="18" charset="0"/>
                              </a:rPr>
                              <m:t>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m:t>
                            </m:r>
                            <m:r>
                              <a:rPr lang="en-US" altLang="zh-CN" i="1">
                                <a:latin typeface="Cambria Math" panose="02040503050406030204" pitchFamily="18" charset="0"/>
                              </a:rPr>
                              <m:t>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m:t>
                            </m:r>
                            <m:r>
                              <a:rPr lang="en-US" altLang="zh-CN" i="1">
                                <a:latin typeface="Cambria Math" panose="02040503050406030204" pitchFamily="18" charset="0"/>
                              </a:rPr>
                              <m:t>, </m:t>
                            </m:r>
                            <m:r>
                              <a:rPr lang="en-US" altLang="zh-CN" i="1">
                                <a:latin typeface="Cambria Math" panose="02040503050406030204" pitchFamily="18" charset="0"/>
                              </a:rPr>
                              <m:t>𝑜𝑡</m:t>
                            </m:r>
                            <m:r>
                              <a:rPr lang="en-US" altLang="zh-CN" i="1">
                                <a:latin typeface="Cambria Math" panose="02040503050406030204" pitchFamily="18" charset="0"/>
                              </a:rPr>
                              <m:t>h</m:t>
                            </m:r>
                            <m:r>
                              <a:rPr lang="en-US" altLang="zh-CN" i="1">
                                <a:latin typeface="Cambria Math" panose="02040503050406030204" pitchFamily="18" charset="0"/>
                              </a:rPr>
                              <m:t>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EDBB00"/>
                            </a:solidFill>
                            <a:latin typeface="Cambria Math" panose="02040503050406030204" pitchFamily="18" charset="0"/>
                          </a:rPr>
                        </m:ctrlPr>
                      </m:accPr>
                      <m:e>
                        <m:r>
                          <a:rPr lang="en-US" altLang="zh-CN" i="1">
                            <a:solidFill>
                              <a:srgbClr val="EDBB0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m:t>
                    </m:r>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1000</m:t>
                        </m:r>
                      </m:oMath>
                    </m:oMathPara>
                  </a14:m>
                  <a:endParaRPr lang="zh-CN" altLang="en-US" dirty="0"/>
                </a:p>
              </p:txBody>
            </p:sp>
          </mc:Choice>
          <mc:Fallback>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FFC000"/>
                          </a:solidFill>
                          <a:latin typeface="Cambria Math" panose="02040503050406030204" pitchFamily="18" charset="0"/>
                        </a:rPr>
                        <m:t>𝜌</m:t>
                      </m:r>
                      <m:acc>
                        <m:accPr>
                          <m:chr m:val="⃗"/>
                          <m:ctrlPr>
                            <a:rPr lang="en-US" altLang="zh-CN" i="1">
                              <a:solidFill>
                                <a:srgbClr val="FFC000"/>
                              </a:solidFill>
                              <a:latin typeface="Cambria Math" panose="02040503050406030204" pitchFamily="18" charset="0"/>
                            </a:rPr>
                          </m:ctrlPr>
                        </m:accPr>
                        <m:e>
                          <m:r>
                            <a:rPr lang="en-US" altLang="zh-CN" i="1">
                              <a:solidFill>
                                <a:srgbClr val="FFC00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t>PBD </a:t>
                </a:r>
                <a:r>
                  <a:rPr lang="zh-CN" altLang="en-US" dirty="0"/>
                  <a:t>这个方法研究的是一个</a:t>
                </a:r>
                <a:r>
                  <a:rPr lang="zh-CN" altLang="en-US" dirty="0">
                    <a:solidFill>
                      <a:srgbClr val="C00000"/>
                    </a:solidFill>
                  </a:rPr>
                  <a:t>带约束的运动问题</a:t>
                </a:r>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𝑝</m:t>
                                                </m:r>
                                              </m:e>
                                            </m:acc>
                                          </m:e>
                                          <m:sub>
                                            <m:r>
                                              <a:rPr lang="en-US" altLang="zh-CN" b="0" i="1" smtClean="0">
                                                <a:solidFill>
                                                  <a:srgbClr val="C00000"/>
                                                </a:solidFill>
                                                <a:latin typeface="Cambria Math" panose="02040503050406030204" pitchFamily="18" charset="0"/>
                                              </a:rPr>
                                              <m:t>𝑖</m:t>
                                            </m:r>
                                          </m:sub>
                                        </m:sSub>
                                      </m:e>
                                    </m:acc>
                                    <m:r>
                                      <a:rPr lang="zh-CN" altLang="en-US" i="0">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b="0" i="1" smtClean="0">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a14:m>
                <a:endParaRPr lang="en-US" altLang="zh-CN" dirty="0"/>
              </a:p>
              <a:p>
                <a:pPr lvl="1"/>
                <a:r>
                  <a:rPr lang="zh-CN" altLang="en-US" dirty="0"/>
                  <a:t>约束对</a:t>
                </a:r>
                <a:r>
                  <a:rPr lang="zh-CN" altLang="en-US" dirty="0">
                    <a:solidFill>
                      <a:srgbClr val="C00000"/>
                    </a:solidFill>
                  </a:rPr>
                  <a:t>加速度</a:t>
                </a:r>
                <a:r>
                  <a:rPr lang="zh-CN" altLang="en-US" dirty="0"/>
                  <a:t>的改变有多大</a:t>
                </a:r>
                <a:endParaRPr lang="en-US" altLang="zh-CN" dirty="0"/>
              </a:p>
            </p:txBody>
          </p:sp>
        </mc:Choice>
        <mc:Fallback>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7069635" y="3780165"/>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4770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fontScale="55000" lnSpcReduction="20000"/>
              </a:bodyPr>
              <a:lstStyle/>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0"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b="1" i="1" smtClean="0">
                                <a:latin typeface="Cambria Math" panose="02040503050406030204" pitchFamily="18" charset="0"/>
                              </a:rPr>
                            </m:ctrlPr>
                          </m:accPr>
                          <m:e>
                            <m:r>
                              <a:rPr lang="en-US" altLang="zh-CN" b="0" i="1" smtClean="0">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ea typeface="Cambria Math" panose="02040503050406030204" pitchFamily="18" charset="0"/>
                      </a:rPr>
                      <m:t>                       </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b="0" i="1" smtClean="0">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chemeClr val="accent1"/>
                            </a:solidFill>
                            <a:latin typeface="Cambria Math" panose="02040503050406030204" pitchFamily="18" charset="0"/>
                          </a:rPr>
                        </m:ctrlPr>
                      </m:accPr>
                      <m:e>
                        <m:sSub>
                          <m:sSubPr>
                            <m:ctrlPr>
                              <a:rPr lang="en-US" altLang="zh-CN" i="1" smtClean="0">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m:t>
                        </m:r>
                        <m:sSub>
                          <m:sSubPr>
                            <m:ctrlPr>
                              <a:rPr lang="en-US" altLang="zh-CN" b="0" i="1" smtClean="0">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b="0" i="1" smtClean="0">
                                <a:solidFill>
                                  <a:schemeClr val="accent1"/>
                                </a:solidFill>
                                <a:latin typeface="Cambria Math" panose="02040503050406030204" pitchFamily="18" charset="0"/>
                                <a:ea typeface="Cambria Math" panose="02040503050406030204" pitchFamily="18" charset="0"/>
                              </a:rPr>
                              <m:t>𝑖</m:t>
                            </m:r>
                          </m:sub>
                        </m:sSub>
                      </m:num>
                      <m:den>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b="0" i="1" smtClean="0">
                                <a:solidFill>
                                  <a:schemeClr val="accent1"/>
                                </a:solidFill>
                                <a:latin typeface="Cambria Math" panose="02040503050406030204" pitchFamily="18" charset="0"/>
                                <a:ea typeface="Cambria Math" panose="02040503050406030204" pitchFamily="18" charset="0"/>
                              </a:rPr>
                            </m:ctrlPr>
                          </m:sSupPr>
                          <m:e>
                            <m:r>
                              <a:rPr lang="en-US" altLang="zh-CN" b="0" i="1" smtClean="0">
                                <a:solidFill>
                                  <a:schemeClr val="accent1"/>
                                </a:solidFill>
                                <a:latin typeface="Cambria Math" panose="02040503050406030204" pitchFamily="18" charset="0"/>
                                <a:ea typeface="Cambria Math" panose="02040503050406030204" pitchFamily="18" charset="0"/>
                              </a:rPr>
                              <m:t>𝑡</m:t>
                            </m:r>
                          </m:e>
                          <m:sup>
                            <m:r>
                              <a:rPr lang="en-US" altLang="zh-CN" b="0" i="1" smtClean="0">
                                <a:solidFill>
                                  <a:schemeClr val="accent1"/>
                                </a:solidFill>
                                <a:latin typeface="Cambria Math" panose="02040503050406030204" pitchFamily="18" charset="0"/>
                                <a:ea typeface="Cambria Math" panose="02040503050406030204" pitchFamily="18" charset="0"/>
                              </a:rPr>
                              <m:t>2</m:t>
                            </m:r>
                          </m:sup>
                        </m:sSup>
                      </m:den>
                    </m:f>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sSub>
                          <m:sSubPr>
                            <m:ctrlPr>
                              <a:rPr lang="en-US" altLang="zh-CN" b="0" i="1" smtClean="0">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b="0" i="1" smtClean="0">
                                <a:solidFill>
                                  <a:schemeClr val="accent1"/>
                                </a:solidFill>
                                <a:latin typeface="Cambria Math" panose="02040503050406030204" pitchFamily="18" charset="0"/>
                              </a:rPr>
                              <m:t>𝑒𝑥𝑡</m:t>
                            </m:r>
                          </m:sub>
                        </m:sSub>
                      </m:num>
                      <m:den>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𝑚</m:t>
                            </m:r>
                          </m:e>
                          <m:sub>
                            <m:r>
                              <a:rPr lang="en-US" altLang="zh-CN" b="0" i="1" smtClean="0">
                                <a:solidFill>
                                  <a:schemeClr val="accent1"/>
                                </a:solidFill>
                                <a:latin typeface="Cambria Math" panose="02040503050406030204" pitchFamily="18" charset="0"/>
                              </a:rPr>
                              <m:t>𝑖</m:t>
                            </m:r>
                          </m:sub>
                        </m:sSub>
                      </m:den>
                    </m:f>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e>
                    </m:d>
                  </m:oMath>
                </a14:m>
                <a:endParaRPr lang="en-US" altLang="zh-CN" dirty="0"/>
              </a:p>
              <a:p>
                <a14:m>
                  <m:oMath xmlns:m="http://schemas.openxmlformats.org/officeDocument/2006/math">
                    <m:func>
                      <m:funcPr>
                        <m:ctrlPr>
                          <a:rPr lang="zh-CN" altLang="en-US" i="1" smtClean="0">
                            <a:latin typeface="Cambria Math" panose="02040503050406030204" pitchFamily="18" charset="0"/>
                          </a:rPr>
                        </m:ctrlPr>
                      </m:funcPr>
                      <m:fName>
                        <m:r>
                          <a:rPr lang="en-US" altLang="zh-CN" b="0" i="1" smtClean="0">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b="0" i="1" smtClean="0">
                                <a:latin typeface="Cambria Math" panose="02040503050406030204" pitchFamily="18" charset="0"/>
                              </a:rPr>
                              <m:t> </m:t>
                            </m:r>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l="-174" t="-13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fontScale="85000" lnSpcReduction="20000"/>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𝑥</m:t>
                                </m:r>
                              </m:sub>
                            </m:sSub>
                          </m:e>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m:rPr>
                                <m:sty m:val="p"/>
                              </m:rPr>
                              <a:rPr lang="el-GR" altLang="zh-CN" b="0" i="1" smtClean="0">
                                <a:latin typeface="Cambria Math" panose="02040503050406030204" pitchFamily="18" charset="0"/>
                              </a:rPr>
                              <m:t>λ</m:t>
                            </m:r>
                            <m:sSub>
                              <m:sSubPr>
                                <m:ctrlPr>
                                  <a:rPr lang="el-GR"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𝑦</m:t>
                                </m:r>
                              </m:sub>
                            </m:sSub>
                          </m:e>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e>
                        </m:eqArr>
                      </m:e>
                    </m:d>
                    <m:r>
                      <a:rPr lang="en-US" altLang="zh-CN" b="0" i="0" smtClean="0">
                        <a:latin typeface="Cambria Math" panose="02040503050406030204" pitchFamily="18" charset="0"/>
                      </a:rPr>
                      <m:t> </m:t>
                    </m:r>
                  </m:oMath>
                </a14:m>
                <a:r>
                  <a:rPr lang="en-US" altLang="zh-CN" dirty="0"/>
                  <a:t> </a:t>
                </a:r>
                <a:r>
                  <a:rPr lang="zh-CN" altLang="en-US" dirty="0"/>
                  <a:t>解该方程组得拉格朗日乘子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185" t="-3509"/>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lnSpcReduction="10000"/>
          </a:bodyPr>
          <a:lstStyle/>
          <a:p>
            <a:r>
              <a:rPr lang="en-US" altLang="zh-CN" dirty="0">
                <a:hlinkClick r:id="rId2"/>
              </a:rPr>
              <a:t>https://dl.acm.org/doi/10.1145/2461912.2461984</a:t>
            </a:r>
            <a:endParaRPr lang="en-US" altLang="zh-CN" dirty="0"/>
          </a:p>
          <a:p>
            <a:r>
              <a:rPr lang="en-US" altLang="zh-CN" dirty="0">
                <a:hlinkClick r:id="rId3"/>
              </a:rPr>
              <a:t>https://dl.acm.org/doi/10.1145/2601097.2601152</a:t>
            </a:r>
            <a:endParaRPr lang="en-US" altLang="zh-CN" dirty="0"/>
          </a:p>
          <a:p>
            <a:r>
              <a:rPr lang="en-US" altLang="zh-CN" dirty="0">
                <a:hlinkClick r:id="rId4"/>
              </a:rPr>
              <a:t>https://dl.acm.org/doi/10.1016/j.jvcir.2007.01.005</a:t>
            </a:r>
            <a:endParaRPr lang="en-US" altLang="zh-CN" dirty="0">
              <a:hlinkClick r:id="rId5"/>
            </a:endParaRPr>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13316</TotalTime>
  <Words>10021</Words>
  <Application>Microsoft Office PowerPoint</Application>
  <PresentationFormat>宽屏</PresentationFormat>
  <Paragraphs>919</Paragraphs>
  <Slides>64</Slides>
  <Notes>49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64</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效果动图</vt:lpstr>
      <vt:lpstr>目录</vt:lpstr>
      <vt:lpstr>认识流体</vt:lpstr>
      <vt:lpstr>观察流体</vt:lpstr>
      <vt:lpstr>向量微分基础</vt:lpstr>
      <vt:lpstr>Nabla算子</vt:lpstr>
      <vt:lpstr>梯度 (Gradient)</vt:lpstr>
      <vt:lpstr>散度 (Divergence)</vt:lpstr>
      <vt:lpstr>旋度 (Curl)</vt:lpstr>
      <vt:lpstr>拉普拉斯算子(Laplacian)</vt:lpstr>
      <vt:lpstr>物质导数(material derivative)</vt:lpstr>
      <vt:lpstr>速度散度</vt:lpstr>
      <vt:lpstr>Navier-Stokes 方程</vt:lpstr>
      <vt:lpstr>动量方程</vt:lpstr>
      <vt:lpstr>动量方程</vt:lpstr>
      <vt:lpstr>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一个最短路径问题</vt:lpstr>
      <vt:lpstr>从几何意义中获得灵感</vt:lpstr>
      <vt:lpstr>拉格朗日乘子法</vt:lpstr>
      <vt:lpstr>约束优化和求解</vt:lpstr>
      <vt:lpstr>约束投影矩阵形式</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333</cp:revision>
  <dcterms:created xsi:type="dcterms:W3CDTF">2021-05-31T06:56:37Z</dcterms:created>
  <dcterms:modified xsi:type="dcterms:W3CDTF">2021-06-17T12:04:41Z</dcterms:modified>
</cp:coreProperties>
</file>